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64" r:id="rId5"/>
    <p:sldId id="258" r:id="rId6"/>
    <p:sldId id="265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812"/>
    <p:restoredTop sz="91837"/>
  </p:normalViewPr>
  <p:slideViewPr>
    <p:cSldViewPr snapToGrid="0" snapToObjects="1">
      <p:cViewPr varScale="1">
        <p:scale>
          <a:sx n="116" d="100"/>
          <a:sy n="116" d="100"/>
        </p:scale>
        <p:origin x="1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eanthompson\Desktop\2019%20DATA\%20comparison%20to%202018%20Talk%20for%20Writing%20School%20Data%202019%20minus%20Knowle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Talk for Writing cohort approx. 880) </a:t>
            </a:r>
          </a:p>
        </c:rich>
      </c:tx>
      <c:layout>
        <c:manualLayout>
          <c:xMode val="edge"/>
          <c:yMode val="edge"/>
          <c:x val="6.8976538974676266E-6"/>
          <c:y val="2.06874853977535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(2)'!$C$27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(2)'!$D$26:$H$26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(2)'!$D$27:$H$27</c:f>
              <c:numCache>
                <c:formatCode>General</c:formatCode>
                <c:ptCount val="5"/>
                <c:pt idx="0">
                  <c:v>53</c:v>
                </c:pt>
                <c:pt idx="1">
                  <c:v>61</c:v>
                </c:pt>
                <c:pt idx="2">
                  <c:v>64</c:v>
                </c:pt>
                <c:pt idx="3">
                  <c:v>65</c:v>
                </c:pt>
                <c:pt idx="4" formatCode="0">
                  <c:v>63.333333333333336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21-CE48-88AB-E5D2FE8110FA}"/>
            </c:ext>
          </c:extLst>
        </c:ser>
        <c:ser>
          <c:idx val="1"/>
          <c:order val="1"/>
          <c:tx>
            <c:strRef>
              <c:f>'Sheet3 (2)'!$C$28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(2)'!$D$26:$H$26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(2)'!$D$28:$H$28</c:f>
              <c:numCache>
                <c:formatCode>General</c:formatCode>
                <c:ptCount val="5"/>
                <c:pt idx="0">
                  <c:v>51</c:v>
                </c:pt>
                <c:pt idx="1">
                  <c:v>69</c:v>
                </c:pt>
                <c:pt idx="2">
                  <c:v>73</c:v>
                </c:pt>
                <c:pt idx="3">
                  <c:v>76</c:v>
                </c:pt>
                <c:pt idx="4" formatCode="0">
                  <c:v>72.666666666666671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21-CE48-88AB-E5D2FE8110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8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 Talk</a:t>
            </a:r>
            <a:r>
              <a:rPr lang="en-US" sz="1400" baseline="0" dirty="0"/>
              <a:t> for </a:t>
            </a:r>
            <a:r>
              <a:rPr lang="en-US" sz="1400" dirty="0"/>
              <a:t>Writing Year 6 cohort approx. 880 </a:t>
            </a:r>
          </a:p>
        </c:rich>
      </c:tx>
      <c:layout>
        <c:manualLayout>
          <c:xMode val="edge"/>
          <c:yMode val="edge"/>
          <c:x val="1.451392720530699E-3"/>
          <c:y val="8.691728349041560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(2)'!$C$7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(2)'!$D$6:$H$6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(2)'!$D$7:$H$7</c:f>
              <c:numCache>
                <c:formatCode>General</c:formatCode>
                <c:ptCount val="5"/>
                <c:pt idx="0">
                  <c:v>66</c:v>
                </c:pt>
                <c:pt idx="1">
                  <c:v>72</c:v>
                </c:pt>
                <c:pt idx="2">
                  <c:v>75</c:v>
                </c:pt>
                <c:pt idx="3">
                  <c:v>73</c:v>
                </c:pt>
                <c:pt idx="4" formatCode="0">
                  <c:v>73.333333333333329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0-294D-AD14-D853E376E8C1}"/>
            </c:ext>
          </c:extLst>
        </c:ser>
        <c:ser>
          <c:idx val="1"/>
          <c:order val="1"/>
          <c:tx>
            <c:strRef>
              <c:f>'Sheet3 (2)'!$C$8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(2)'!$D$6:$H$6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(2)'!$D$8:$H$8</c:f>
              <c:numCache>
                <c:formatCode>General</c:formatCode>
                <c:ptCount val="5"/>
                <c:pt idx="0">
                  <c:v>66</c:v>
                </c:pt>
                <c:pt idx="1">
                  <c:v>75</c:v>
                </c:pt>
                <c:pt idx="2">
                  <c:v>84</c:v>
                </c:pt>
                <c:pt idx="3">
                  <c:v>82</c:v>
                </c:pt>
                <c:pt idx="4" formatCode="0">
                  <c:v>80.333333333333329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0-294D-AD14-D853E376E8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85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Talk</a:t>
            </a:r>
            <a:r>
              <a:rPr lang="en-US" sz="1400" baseline="0" dirty="0"/>
              <a:t> for </a:t>
            </a:r>
            <a:r>
              <a:rPr lang="en-US" sz="1400" dirty="0"/>
              <a:t>Writing Year 6</a:t>
            </a:r>
            <a:r>
              <a:rPr lang="en-US" sz="1400" baseline="0" dirty="0"/>
              <a:t> </a:t>
            </a:r>
            <a:r>
              <a:rPr lang="en-US" sz="1400" dirty="0"/>
              <a:t>cohort approx. 880 </a:t>
            </a:r>
          </a:p>
        </c:rich>
      </c:tx>
      <c:layout>
        <c:manualLayout>
          <c:xMode val="edge"/>
          <c:yMode val="edge"/>
          <c:x val="9.1172988090257277E-3"/>
          <c:y val="1.7732130340931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(2)'!$C$37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(2)'!$D$36:$H$36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(2)'!$D$37:$H$37</c:f>
              <c:numCache>
                <c:formatCode>General</c:formatCode>
                <c:ptCount val="5"/>
                <c:pt idx="0">
                  <c:v>19</c:v>
                </c:pt>
                <c:pt idx="1">
                  <c:v>25</c:v>
                </c:pt>
                <c:pt idx="2">
                  <c:v>28</c:v>
                </c:pt>
                <c:pt idx="3">
                  <c:v>27</c:v>
                </c:pt>
                <c:pt idx="4" formatCode="0">
                  <c:v>26.666666666666668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A-B543-B069-DE28C59F6D7C}"/>
            </c:ext>
          </c:extLst>
        </c:ser>
        <c:ser>
          <c:idx val="1"/>
          <c:order val="1"/>
          <c:tx>
            <c:strRef>
              <c:f>'Sheet3 (2)'!$C$38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(2)'!$D$36:$H$36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(2)'!$D$38:$H$38</c:f>
              <c:numCache>
                <c:formatCode>General</c:formatCode>
                <c:ptCount val="5"/>
                <c:pt idx="0">
                  <c:v>19</c:v>
                </c:pt>
                <c:pt idx="1">
                  <c:v>28</c:v>
                </c:pt>
                <c:pt idx="2">
                  <c:v>31</c:v>
                </c:pt>
                <c:pt idx="3">
                  <c:v>29</c:v>
                </c:pt>
                <c:pt idx="4" formatCode="0">
                  <c:v>29.333333333333332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5A-B543-B069-DE28C59F6D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Talk</a:t>
            </a:r>
            <a:r>
              <a:rPr lang="en-US" sz="1400" baseline="0" dirty="0"/>
              <a:t> </a:t>
            </a:r>
            <a:r>
              <a:rPr lang="en-US" sz="1400" dirty="0"/>
              <a:t>for Writing Year 6  cohort approx. 880 </a:t>
            </a:r>
          </a:p>
        </c:rich>
      </c:tx>
      <c:layout>
        <c:manualLayout>
          <c:xMode val="edge"/>
          <c:yMode val="edge"/>
          <c:x val="1.822268426434666E-4"/>
          <c:y val="5.809522676808476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'Sheet3 (2)'!$C$12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(2)'!$D$11:$H$11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(2)'!$D$12:$H$12</c:f>
              <c:numCache>
                <c:formatCode>General</c:formatCode>
                <c:ptCount val="5"/>
                <c:pt idx="0">
                  <c:v>74</c:v>
                </c:pt>
                <c:pt idx="1">
                  <c:v>76</c:v>
                </c:pt>
                <c:pt idx="2">
                  <c:v>78</c:v>
                </c:pt>
                <c:pt idx="3">
                  <c:v>78</c:v>
                </c:pt>
                <c:pt idx="4" formatCode="0">
                  <c:v>77.333333333333329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5E-2D44-9996-F19204CEA046}"/>
            </c:ext>
          </c:extLst>
        </c:ser>
        <c:ser>
          <c:idx val="2"/>
          <c:order val="1"/>
          <c:tx>
            <c:strRef>
              <c:f>'Sheet3 (2)'!$C$13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(2)'!$D$11:$H$11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(2)'!$D$13:$H$13</c:f>
              <c:numCache>
                <c:formatCode>General</c:formatCode>
                <c:ptCount val="5"/>
                <c:pt idx="0">
                  <c:v>78</c:v>
                </c:pt>
                <c:pt idx="1">
                  <c:v>85</c:v>
                </c:pt>
                <c:pt idx="2">
                  <c:v>86</c:v>
                </c:pt>
                <c:pt idx="3">
                  <c:v>88</c:v>
                </c:pt>
                <c:pt idx="4" formatCode="0">
                  <c:v>86.333333333333329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5E-2D44-9996-F19204CEA0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0"/>
        <c:lblAlgn val="ctr"/>
        <c:lblOffset val="100"/>
        <c:noMultiLvlLbl val="0"/>
      </c:catAx>
      <c:valAx>
        <c:axId val="181730735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Talk</a:t>
            </a:r>
            <a:r>
              <a:rPr lang="en-US" sz="1400" baseline="0" dirty="0"/>
              <a:t> for Writing </a:t>
            </a:r>
            <a:r>
              <a:rPr lang="en-US" sz="1400" dirty="0"/>
              <a:t>cohort approx. 880 </a:t>
            </a:r>
          </a:p>
        </c:rich>
      </c:tx>
      <c:layout>
        <c:manualLayout>
          <c:xMode val="edge"/>
          <c:yMode val="edge"/>
          <c:x val="0.13876891199326766"/>
          <c:y val="1.18214202272877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(2)'!$C$32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(2)'!$D$31:$H$31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(2)'!$D$32:$H$32</c:f>
              <c:numCache>
                <c:formatCode>General</c:formatCode>
                <c:ptCount val="5"/>
                <c:pt idx="0">
                  <c:v>15</c:v>
                </c:pt>
                <c:pt idx="1">
                  <c:v>18</c:v>
                </c:pt>
                <c:pt idx="2">
                  <c:v>20</c:v>
                </c:pt>
                <c:pt idx="3">
                  <c:v>20</c:v>
                </c:pt>
                <c:pt idx="4" formatCode="0">
                  <c:v>19.333333333333332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B-7C46-9DD5-ED5C698FEBA1}"/>
            </c:ext>
          </c:extLst>
        </c:ser>
        <c:ser>
          <c:idx val="1"/>
          <c:order val="1"/>
          <c:tx>
            <c:strRef>
              <c:f>'Sheet3 (2)'!$C$28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(2)'!$D$31:$H$31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(2)'!$D$33:$H$33</c:f>
              <c:numCache>
                <c:formatCode>General</c:formatCode>
                <c:ptCount val="5"/>
                <c:pt idx="0">
                  <c:v>12</c:v>
                </c:pt>
                <c:pt idx="1">
                  <c:v>18</c:v>
                </c:pt>
                <c:pt idx="2">
                  <c:v>23</c:v>
                </c:pt>
                <c:pt idx="3">
                  <c:v>24</c:v>
                </c:pt>
                <c:pt idx="4" formatCode="0">
                  <c:v>21.666666666666668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7B-7C46-9DD5-ED5C698FE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 dirty="0"/>
              <a:t>Talk</a:t>
            </a:r>
            <a:r>
              <a:rPr lang="en-US" sz="1400" baseline="0" dirty="0"/>
              <a:t> for </a:t>
            </a:r>
            <a:r>
              <a:rPr lang="en-US" sz="1400" dirty="0"/>
              <a:t>Writing Year 6 cohort approx.</a:t>
            </a:r>
            <a:r>
              <a:rPr lang="en-US" sz="1400" baseline="0" dirty="0"/>
              <a:t> 880</a:t>
            </a:r>
            <a:r>
              <a:rPr lang="en-US" sz="1400" dirty="0"/>
              <a:t> </a:t>
            </a:r>
          </a:p>
        </c:rich>
      </c:tx>
      <c:layout>
        <c:manualLayout>
          <c:xMode val="edge"/>
          <c:yMode val="edge"/>
          <c:x val="7.3275335078473443E-4"/>
          <c:y val="2.955355056821936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(2)'!$C$22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dLbl>
              <c:idx val="2"/>
              <c:layout>
                <c:manualLayout>
                  <c:x val="-2.3769462417111017E-2"/>
                  <c:y val="-2.955355056821936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014314082564256E-2"/>
                      <c:h val="7.84055696574859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6C2-3747-B697-EBD06CAEE3B0}"/>
                </c:ext>
              </c:extLst>
            </c:dLbl>
            <c:dLbl>
              <c:idx val="3"/>
              <c:layout>
                <c:manualLayout>
                  <c:x val="-1.080430109868698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C2-3747-B697-EBD06CAEE3B0}"/>
                </c:ext>
              </c:extLst>
            </c:dLbl>
            <c:dLbl>
              <c:idx val="4"/>
              <c:layout>
                <c:manualLayout>
                  <c:x val="-1.728688175789908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C2-3747-B697-EBD06CAEE3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(2)'!$D$21:$H$21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(2)'!$D$22:$H$22</c:f>
              <c:numCache>
                <c:formatCode>General</c:formatCode>
                <c:ptCount val="5"/>
                <c:pt idx="0">
                  <c:v>73</c:v>
                </c:pt>
                <c:pt idx="1">
                  <c:v>77</c:v>
                </c:pt>
                <c:pt idx="2">
                  <c:v>78</c:v>
                </c:pt>
                <c:pt idx="3">
                  <c:v>78</c:v>
                </c:pt>
                <c:pt idx="4" formatCode="0">
                  <c:v>77.666666666666671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C2-3747-B697-EBD06CAEE3B0}"/>
            </c:ext>
          </c:extLst>
        </c:ser>
        <c:ser>
          <c:idx val="1"/>
          <c:order val="1"/>
          <c:tx>
            <c:strRef>
              <c:f>'Sheet3 (2)'!$C$23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(2)'!$D$21:$H$21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(2)'!$D$23:$H$23</c:f>
              <c:numCache>
                <c:formatCode>General</c:formatCode>
                <c:ptCount val="5"/>
                <c:pt idx="0">
                  <c:v>76</c:v>
                </c:pt>
                <c:pt idx="1">
                  <c:v>87</c:v>
                </c:pt>
                <c:pt idx="2">
                  <c:v>86</c:v>
                </c:pt>
                <c:pt idx="3">
                  <c:v>88</c:v>
                </c:pt>
                <c:pt idx="4" formatCode="0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C2-3747-B697-EBD06CAEE3B0}"/>
            </c:ext>
          </c:extLst>
        </c:ser>
        <c:ser>
          <c:idx val="2"/>
          <c:order val="2"/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'Sheet3 (2)'!$D$21:$H$21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(2)'!$F$39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6C2-3747-B697-EBD06CAEE3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90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1400"/>
              <a:t>(Maths Talk</a:t>
            </a:r>
            <a:r>
              <a:rPr lang="en-US" sz="1400" baseline="0"/>
              <a:t> for </a:t>
            </a:r>
            <a:r>
              <a:rPr lang="en-US" sz="1400"/>
              <a:t>Writing Year 6 cohort approx 880) </a:t>
            </a:r>
          </a:p>
        </c:rich>
      </c:tx>
      <c:layout>
        <c:manualLayout>
          <c:xMode val="edge"/>
          <c:yMode val="edge"/>
          <c:x val="1.822268426434666E-4"/>
          <c:y val="8.86606517046581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'Sheet3 (2)'!$C$17</c:f>
              <c:strCache>
                <c:ptCount val="1"/>
                <c:pt idx="0">
                  <c:v>England All Schools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(2)'!$D$16:$H$16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(2)'!$D$17:$H$17</c:f>
              <c:numCache>
                <c:formatCode>General</c:formatCode>
                <c:ptCount val="5"/>
                <c:pt idx="0">
                  <c:v>70</c:v>
                </c:pt>
                <c:pt idx="1">
                  <c:v>75</c:v>
                </c:pt>
                <c:pt idx="2">
                  <c:v>75</c:v>
                </c:pt>
                <c:pt idx="3">
                  <c:v>79</c:v>
                </c:pt>
                <c:pt idx="4" formatCode="0">
                  <c:v>76.333333333333329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21-8844-A71D-E0ACA2EE72DD}"/>
            </c:ext>
          </c:extLst>
        </c:ser>
        <c:ser>
          <c:idx val="1"/>
          <c:order val="1"/>
          <c:tx>
            <c:strRef>
              <c:f>'Sheet3 (2)'!$C$18</c:f>
              <c:strCache>
                <c:ptCount val="1"/>
                <c:pt idx="0">
                  <c:v>TfW Training Schools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'Sheet3 (2)'!$D$16:$H$16</c:f>
              <c:strCach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3yr av</c:v>
                </c:pt>
              </c:strCache>
            </c:strRef>
          </c:cat>
          <c:val>
            <c:numRef>
              <c:f>'Sheet3 (2)'!$D$18:$H$18</c:f>
              <c:numCache>
                <c:formatCode>General</c:formatCode>
                <c:ptCount val="5"/>
                <c:pt idx="0">
                  <c:v>75</c:v>
                </c:pt>
                <c:pt idx="1">
                  <c:v>83</c:v>
                </c:pt>
                <c:pt idx="2">
                  <c:v>85</c:v>
                </c:pt>
                <c:pt idx="3">
                  <c:v>90</c:v>
                </c:pt>
                <c:pt idx="4" formatCode="0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21-8844-A71D-E0ACA2EE7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224437903"/>
        <c:axId val="181730735"/>
      </c:barChart>
      <c:catAx>
        <c:axId val="224437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1730735"/>
        <c:crosses val="autoZero"/>
        <c:auto val="1"/>
        <c:lblAlgn val="ctr"/>
        <c:lblOffset val="100"/>
        <c:noMultiLvlLbl val="0"/>
      </c:catAx>
      <c:valAx>
        <c:axId val="181730735"/>
        <c:scaling>
          <c:orientation val="minMax"/>
          <c:max val="9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437903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0ADF66-DEAF-1C4E-8EE1-608CAF041D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07745" y="6311899"/>
            <a:ext cx="1679713" cy="43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70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3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4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91661B-76FA-984A-8F45-0B0E016CE0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07745" y="6311899"/>
            <a:ext cx="1679713" cy="43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44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53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56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1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10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88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CFEFB-A002-8B4D-801A-CF7827A7CDD3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2656-0846-EB4B-9203-669FB8742BA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D5E27A-B4DB-A449-A3D5-64C203D297F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307745" y="6311899"/>
            <a:ext cx="1679713" cy="43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21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AB73981-ABE1-E14C-A152-E6B2D893A3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455" y="333605"/>
            <a:ext cx="8549089" cy="2387600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KS2 Data Report for National Talk for Writing Training </a:t>
            </a:r>
            <a:r>
              <a:rPr lang="en-US" b="1" dirty="0" err="1">
                <a:solidFill>
                  <a:srgbClr val="FFFF00"/>
                </a:solidFill>
              </a:rPr>
              <a:t>Centres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7DADAD7-11B9-E941-8EAC-3D4177ED77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336" y="3004811"/>
            <a:ext cx="8703326" cy="357772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following slides contain the aggregated results from 16 Talk for Writing Training schools across England.</a:t>
            </a:r>
          </a:p>
          <a:p>
            <a:endParaRPr lang="en-US" dirty="0"/>
          </a:p>
          <a:p>
            <a:pPr algn="l"/>
            <a:r>
              <a:rPr lang="en-US" sz="2100" b="1" dirty="0"/>
              <a:t>Context of the 16 schools in 2019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/>
              <a:t>Number on roll: approximately 7000 children (Year 6 = 750 in 2018 &amp; 880 in 2019)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/>
              <a:t>An average of 32% of children are Pupil Premium (Nationally 23%)*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/>
              <a:t>An average of 42% have English as an Additional Language (Nationally just over 21%)**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100" dirty="0"/>
              <a:t>An average of 16% children with SEND (Nationally 14.6%)*</a:t>
            </a:r>
          </a:p>
          <a:p>
            <a:endParaRPr lang="en-US" sz="2100" dirty="0"/>
          </a:p>
          <a:p>
            <a:r>
              <a:rPr lang="en-US" sz="2100" dirty="0"/>
              <a:t>*</a:t>
            </a:r>
            <a:r>
              <a:rPr lang="en-US" sz="2100" dirty="0" err="1"/>
              <a:t>www.gov.uk</a:t>
            </a:r>
            <a:endParaRPr lang="en-US" sz="2100" dirty="0"/>
          </a:p>
          <a:p>
            <a:r>
              <a:rPr lang="en-US" sz="2100" dirty="0"/>
              <a:t>**</a:t>
            </a:r>
            <a:r>
              <a:rPr lang="en-US" sz="2100" dirty="0" err="1"/>
              <a:t>ealresources.bell</a:t>
            </a:r>
            <a:r>
              <a:rPr lang="en-US" sz="2100" dirty="0"/>
              <a:t>-foundation</a:t>
            </a:r>
          </a:p>
        </p:txBody>
      </p:sp>
    </p:spTree>
    <p:extLst>
      <p:ext uri="{BB962C8B-B14F-4D97-AF65-F5344CB8AC3E}">
        <p14:creationId xmlns:p14="http://schemas.microsoft.com/office/powerpoint/2010/main" val="409409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E53658-80CB-4E4D-8156-F69688486416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 KS2 Combined Attainment 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25% points 2016-19</a:t>
            </a:r>
            <a:r>
              <a:rPr lang="en-US" sz="2200" dirty="0"/>
              <a:t> (England Schools +12%points)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Double the national rate of improvement. Just over 3/4 of Year 6 children achieved the expected standard in reading, writing and mathematics in 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D08166B-0387-AA4B-8ED6-B1F643FA08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636556"/>
              </p:ext>
            </p:extLst>
          </p:nvPr>
        </p:nvGraphicFramePr>
        <p:xfrm>
          <a:off x="233180" y="1951871"/>
          <a:ext cx="8553633" cy="429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75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A465-B873-E94E-B188-50AFFEF9A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2019 KS2 Reading Attainment 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16% points 2016-19</a:t>
            </a:r>
            <a:r>
              <a:rPr lang="en-US" sz="2200" dirty="0"/>
              <a:t> (England Schools +7% points)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Talk for Reading has been a focus for professional development across all of the Talk for Writing Training </a:t>
            </a:r>
            <a:r>
              <a:rPr lang="en-US" sz="2200" dirty="0" err="1"/>
              <a:t>Centres</a:t>
            </a:r>
            <a:r>
              <a:rPr lang="en-US" sz="2200" dirty="0"/>
              <a:t> since 2016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0090CEC-AE21-9547-B85E-0125560831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688211"/>
              </p:ext>
            </p:extLst>
          </p:nvPr>
        </p:nvGraphicFramePr>
        <p:xfrm>
          <a:off x="277170" y="1945812"/>
          <a:ext cx="8451193" cy="438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94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E53658-80CB-4E4D-8156-F69688486416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 KS2 Great Depth Reading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10% points 2016-19</a:t>
            </a:r>
            <a:r>
              <a:rPr lang="en-US" sz="2200" dirty="0"/>
              <a:t> (England Schools +8%points)</a:t>
            </a:r>
          </a:p>
          <a:p>
            <a:pPr algn="ctr"/>
            <a:endParaRPr lang="en-US" sz="22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0F2AA71-1D02-4A4D-9038-6ED8D4FDB58E}"/>
              </a:ext>
            </a:extLst>
          </p:cNvPr>
          <p:cNvGraphicFramePr>
            <a:graphicFrameLocks/>
          </p:cNvGraphicFramePr>
          <p:nvPr/>
        </p:nvGraphicFramePr>
        <p:xfrm>
          <a:off x="347480" y="1880433"/>
          <a:ext cx="8453620" cy="429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215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9A30E87-F8E5-F743-AEC1-286E9CECEF8E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 KS2 Writing Attainment 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10% points 2016-19</a:t>
            </a:r>
            <a:r>
              <a:rPr lang="en-US" sz="2200" dirty="0"/>
              <a:t> (England Schools +3% points)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Over double the national rate of improvement since 2016 despite the training schools already being strong with the teaching of writing prior to 2016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DAA8E97-01ED-D646-8841-F01C2214A4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3437875"/>
              </p:ext>
            </p:extLst>
          </p:nvPr>
        </p:nvGraphicFramePr>
        <p:xfrm>
          <a:off x="331026" y="1907952"/>
          <a:ext cx="8397337" cy="4372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35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2E53658-80CB-4E4D-8156-F69688486416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 KS2 Great Depth Writing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12% points 2016-19</a:t>
            </a:r>
            <a:r>
              <a:rPr lang="en-US" sz="2200" dirty="0"/>
              <a:t> (England Schools +5%points)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Double the proportion of children reaching greater depth in writing since 2016.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859FBD0-0870-DC45-A94C-F37808AF51D2}"/>
              </a:ext>
            </a:extLst>
          </p:cNvPr>
          <p:cNvGraphicFramePr>
            <a:graphicFrameLocks/>
          </p:cNvGraphicFramePr>
          <p:nvPr/>
        </p:nvGraphicFramePr>
        <p:xfrm>
          <a:off x="347480" y="1690689"/>
          <a:ext cx="8339320" cy="4567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09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1101D60-D7CD-B74A-A855-C1904C0ED0CE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2019KS2 </a:t>
            </a:r>
            <a:r>
              <a:rPr lang="en-US" b="1" dirty="0" err="1"/>
              <a:t>GPaS</a:t>
            </a:r>
            <a:r>
              <a:rPr lang="en-US" b="1" dirty="0"/>
              <a:t> Attainment 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12% points 2016-19</a:t>
            </a:r>
            <a:r>
              <a:rPr lang="en-US" sz="2200" dirty="0"/>
              <a:t>   (England Schools +5% points) 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Talk for Writing schools teach grammar in the context of the writing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22237F1-3DC2-9341-A442-4792411BC7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51783"/>
              </p:ext>
            </p:extLst>
          </p:nvPr>
        </p:nvGraphicFramePr>
        <p:xfrm>
          <a:off x="303318" y="1945376"/>
          <a:ext cx="8563591" cy="429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6195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D39F467-6D87-974A-978A-CBFC5349E2DA}"/>
              </a:ext>
            </a:extLst>
          </p:cNvPr>
          <p:cNvSpPr txBox="1">
            <a:spLocks/>
          </p:cNvSpPr>
          <p:nvPr/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/>
              <a:t>2019 KS2 Mathematics Attainment </a:t>
            </a:r>
            <a:br>
              <a:rPr lang="en-US" dirty="0"/>
            </a:br>
            <a:r>
              <a:rPr lang="en-US" sz="2200" dirty="0">
                <a:highlight>
                  <a:srgbClr val="FFFF00"/>
                </a:highlight>
              </a:rPr>
              <a:t>Increase of 15% points 2016-19</a:t>
            </a:r>
            <a:r>
              <a:rPr lang="en-US" sz="2200" dirty="0"/>
              <a:t>  (England Schools +6%pts) 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Over double the national rate of improvement since 2016 despite reading and writing being the main driver for development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1FDCD20-DEA2-9E43-81A6-6D5363DEB9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8283759"/>
              </p:ext>
            </p:extLst>
          </p:nvPr>
        </p:nvGraphicFramePr>
        <p:xfrm>
          <a:off x="275609" y="1889958"/>
          <a:ext cx="8535882" cy="4297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819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</TotalTime>
  <Words>420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KS2 Data Report for National Talk for Writing Training Centres</vt:lpstr>
      <vt:lpstr>PowerPoint Presentation</vt:lpstr>
      <vt:lpstr>2019 KS2 Reading Attainment  Increase of 16% points 2016-19 (England Schools +7% points)  Talk for Reading has been a focus for professional development across all of the Talk for Writing Training Centres since 2016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Thompson</dc:creator>
  <cp:lastModifiedBy>Nick Batty</cp:lastModifiedBy>
  <cp:revision>23</cp:revision>
  <cp:lastPrinted>2019-04-02T15:03:23Z</cp:lastPrinted>
  <dcterms:created xsi:type="dcterms:W3CDTF">2019-04-02T13:31:11Z</dcterms:created>
  <dcterms:modified xsi:type="dcterms:W3CDTF">2020-01-08T15:22:25Z</dcterms:modified>
</cp:coreProperties>
</file>